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72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6" r:id="rId12"/>
    <p:sldId id="264" r:id="rId13"/>
    <p:sldId id="265" r:id="rId14"/>
    <p:sldId id="268" r:id="rId15"/>
    <p:sldId id="270" r:id="rId16"/>
    <p:sldId id="281" r:id="rId17"/>
    <p:sldId id="284" r:id="rId18"/>
    <p:sldId id="285" r:id="rId19"/>
    <p:sldId id="283" r:id="rId20"/>
    <p:sldId id="28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33" d="100"/>
          <a:sy n="33" d="100"/>
        </p:scale>
        <p:origin x="312" y="7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19FE027E-DE7D-40C1-8619-E72764F34A56}"/>
              </a:ext>
            </a:extLst>
          </p:cNvPr>
          <p:cNvCxnSpPr/>
          <p:nvPr/>
        </p:nvCxnSpPr>
        <p:spPr>
          <a:xfrm>
            <a:off x="2417763" y="3529013"/>
            <a:ext cx="863758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/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0E2CDAD-3A00-4245-A62D-42C517498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C7965F-18F3-4489-A474-94B5A33FDA76}" type="datetimeFigureOut">
              <a:rPr lang="ko-KR" altLang="en-US"/>
              <a:pPr>
                <a:defRPr/>
              </a:pPr>
              <a:t>2025-06-12</a:t>
            </a:fld>
            <a:endParaRPr lang="ko-KR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03367B0-49B8-46D6-B75C-73ACAF661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6175" y="328613"/>
            <a:ext cx="4973638" cy="3095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E337129-A970-4ED4-AE0C-E15BCC81F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8275" y="798513"/>
            <a:ext cx="809625" cy="5048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DF4DDB-4714-4C45-90FB-9CABC351370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026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CFC180CB-774F-4D25-B455-CA0641D960E5}"/>
              </a:ext>
            </a:extLst>
          </p:cNvPr>
          <p:cNvCxnSpPr/>
          <p:nvPr/>
        </p:nvCxnSpPr>
        <p:spPr>
          <a:xfrm>
            <a:off x="1454150" y="1847850"/>
            <a:ext cx="960755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22410E6-D1ED-460F-BFFB-7F3B733C8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6D76E3-066F-4AE9-8ED4-571BA6EA12D4}" type="datetimeFigureOut">
              <a:rPr lang="ko-KR" altLang="en-US"/>
              <a:pPr>
                <a:defRPr/>
              </a:pPr>
              <a:t>2025-06-12</a:t>
            </a:fld>
            <a:endParaRPr lang="ko-KR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78F483A-9424-4038-981D-853BBCCB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860598F-7332-4882-AE5B-62C669D55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993733-4415-4CFA-9F57-3B43D0E1CCC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71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8DEAB7E2-85E2-4C5A-92B0-CA26B770C9C0}"/>
              </a:ext>
            </a:extLst>
          </p:cNvPr>
          <p:cNvCxnSpPr/>
          <p:nvPr/>
        </p:nvCxnSpPr>
        <p:spPr>
          <a:xfrm>
            <a:off x="9439275" y="798513"/>
            <a:ext cx="0" cy="466090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9A17FB5-B13F-449E-A8C2-39F8BFDA0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9941E-EFF8-48C4-98FE-19E9EEDD0C07}" type="datetimeFigureOut">
              <a:rPr lang="ko-KR" altLang="en-US"/>
              <a:pPr>
                <a:defRPr/>
              </a:pPr>
              <a:t>2025-06-12</a:t>
            </a:fld>
            <a:endParaRPr lang="ko-KR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76E8C5-4D52-4C4A-AA59-F32B4523A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50DB9AB-60C2-4EE1-B79E-4B6BF049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AE686-3B00-434A-8B49-5740F583976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560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2">
            <a:extLst>
              <a:ext uri="{FF2B5EF4-FFF2-40B4-BE49-F238E27FC236}">
                <a16:creationId xmlns:a16="http://schemas.microsoft.com/office/drawing/2014/main" id="{2166A930-FE9D-4859-B283-D7E17411EA8C}"/>
              </a:ext>
            </a:extLst>
          </p:cNvPr>
          <p:cNvCxnSpPr/>
          <p:nvPr/>
        </p:nvCxnSpPr>
        <p:spPr>
          <a:xfrm>
            <a:off x="1454150" y="1847850"/>
            <a:ext cx="960755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EDB7155-F906-4BE6-95D2-7C071D2A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B1D44-3F4D-4A20-A376-F2811FD28438}" type="datetimeFigureOut">
              <a:rPr lang="ko-KR" altLang="en-US"/>
              <a:pPr>
                <a:defRPr/>
              </a:pPr>
              <a:t>2025-06-12</a:t>
            </a:fld>
            <a:endParaRPr lang="ko-KR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F39931C-CA08-41B6-90DD-B6495CAF2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DE934B3-8308-47CB-99CE-80D242E97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9F4CCE-2467-4D23-975D-9E4C6031EB5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966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4B289EBF-F3BD-4F29-BB38-6E4FBC2D04C7}"/>
              </a:ext>
            </a:extLst>
          </p:cNvPr>
          <p:cNvCxnSpPr/>
          <p:nvPr/>
        </p:nvCxnSpPr>
        <p:spPr>
          <a:xfrm>
            <a:off x="1454150" y="3805238"/>
            <a:ext cx="863123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65AA18A-EA32-4262-A34F-5A1FFD6C7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AE4AD8-3724-4B24-81BB-8AA31580C3D1}" type="datetimeFigureOut">
              <a:rPr lang="ko-KR" altLang="en-US"/>
              <a:pPr>
                <a:defRPr/>
              </a:pPr>
              <a:t>2025-06-12</a:t>
            </a:fld>
            <a:endParaRPr lang="ko-KR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72DD9E9-4066-4E56-930E-59DEEAFAD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306A901-A4EC-404C-964F-F81BBF80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704A13-856A-422F-BDCC-09E1E8BEDC6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740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34">
            <a:extLst>
              <a:ext uri="{FF2B5EF4-FFF2-40B4-BE49-F238E27FC236}">
                <a16:creationId xmlns:a16="http://schemas.microsoft.com/office/drawing/2014/main" id="{A793C301-5335-4746-9489-12D54EFD98A7}"/>
              </a:ext>
            </a:extLst>
          </p:cNvPr>
          <p:cNvCxnSpPr/>
          <p:nvPr/>
        </p:nvCxnSpPr>
        <p:spPr>
          <a:xfrm>
            <a:off x="1454150" y="1847850"/>
            <a:ext cx="960755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9D097DF-36AA-4281-A715-31BE4328E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CDA4E8-0123-478F-8D82-AAA52682686B}" type="datetimeFigureOut">
              <a:rPr lang="ko-KR" altLang="en-US"/>
              <a:pPr>
                <a:defRPr/>
              </a:pPr>
              <a:t>2025-06-12</a:t>
            </a:fld>
            <a:endParaRPr lang="ko-KR" alt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9379845-2B1F-4DE9-A8F2-C6CAF736A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53EB3B5-09B0-4B8F-B77B-73AF45B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FEA28E-F6DD-4C6B-997F-D628AD81153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495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28">
            <a:extLst>
              <a:ext uri="{FF2B5EF4-FFF2-40B4-BE49-F238E27FC236}">
                <a16:creationId xmlns:a16="http://schemas.microsoft.com/office/drawing/2014/main" id="{5AC161D6-DEE5-4E9B-8839-F6421D8FB54A}"/>
              </a:ext>
            </a:extLst>
          </p:cNvPr>
          <p:cNvCxnSpPr/>
          <p:nvPr/>
        </p:nvCxnSpPr>
        <p:spPr>
          <a:xfrm>
            <a:off x="1454150" y="1847850"/>
            <a:ext cx="960755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3F49D930-D305-4894-B2CF-2EC59D6D7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2F7EA9-AEE0-4F83-A1E7-82BAEB2FF2EE}" type="datetimeFigureOut">
              <a:rPr lang="ko-KR" altLang="en-US"/>
              <a:pPr>
                <a:defRPr/>
              </a:pPr>
              <a:t>2025-06-12</a:t>
            </a:fld>
            <a:endParaRPr lang="ko-KR" altLang="en-US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E3D981B2-AB47-4263-8540-62C7B9591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BED9458A-88DA-41DF-AACB-BA7A71506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FF526A-1FDD-4913-8CBD-1407AC8683A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054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4">
            <a:extLst>
              <a:ext uri="{FF2B5EF4-FFF2-40B4-BE49-F238E27FC236}">
                <a16:creationId xmlns:a16="http://schemas.microsoft.com/office/drawing/2014/main" id="{11ACE76B-96EB-4B7E-BE60-D7FEF0896B98}"/>
              </a:ext>
            </a:extLst>
          </p:cNvPr>
          <p:cNvCxnSpPr/>
          <p:nvPr/>
        </p:nvCxnSpPr>
        <p:spPr>
          <a:xfrm>
            <a:off x="1454150" y="1847850"/>
            <a:ext cx="960755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8A6C880D-9B14-4BC1-A024-5B38311B5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EDEB8D-6886-4CE1-AF0D-970BD8062EBF}" type="datetimeFigureOut">
              <a:rPr lang="ko-KR" altLang="en-US"/>
              <a:pPr>
                <a:defRPr/>
              </a:pPr>
              <a:t>2025-06-12</a:t>
            </a:fld>
            <a:endParaRPr lang="ko-KR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06F2960-0C66-4832-AE63-DDA809DB5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1109C47-C227-4086-A1FB-D0196ECF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9EEB84-3A22-43C6-AB1D-141EBD14C1C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2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A2DE505-44AD-401A-A7FF-89AEB88AD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93486A-3869-4435-A9E0-865FC17BDF6C}" type="datetimeFigureOut">
              <a:rPr lang="ko-KR" altLang="en-US"/>
              <a:pPr>
                <a:defRPr/>
              </a:pPr>
              <a:t>2025-06-12</a:t>
            </a:fld>
            <a:endParaRPr lang="ko-KR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32C0FF6-A165-43DD-818F-6E27B03C3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8D44DF2-D951-4307-8682-BA438EEE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CD68CF-C492-47B5-9A5D-15CC35865BF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76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5008B5F9-5CE2-48DD-AC34-4D3836AC46BF}"/>
              </a:ext>
            </a:extLst>
          </p:cNvPr>
          <p:cNvCxnSpPr/>
          <p:nvPr/>
        </p:nvCxnSpPr>
        <p:spPr>
          <a:xfrm>
            <a:off x="1447800" y="3205163"/>
            <a:ext cx="327025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39EE243-FD20-4AA6-A8BA-263BB31F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238234-52A1-41A8-89AA-1311FEC3E48B}" type="datetimeFigureOut">
              <a:rPr lang="ko-KR" altLang="en-US"/>
              <a:pPr>
                <a:defRPr/>
              </a:pPr>
              <a:t>2025-06-12</a:t>
            </a:fld>
            <a:endParaRPr lang="ko-KR" alt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9175577-7818-4E1D-AEF5-B4B2AED46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BF6B7B84-0C7F-40EF-8F91-650B703F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DE76B6-98F8-4A74-9660-9337AECDA28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23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B7939F7E-CB49-4A02-BA94-251F34600644}"/>
              </a:ext>
            </a:extLst>
          </p:cNvPr>
          <p:cNvGrpSpPr>
            <a:grpSpLocks/>
          </p:cNvGrpSpPr>
          <p:nvPr/>
        </p:nvGrpSpPr>
        <p:grpSpPr bwMode="auto">
          <a:xfrm>
            <a:off x="7477125" y="482600"/>
            <a:ext cx="4075113" cy="5148263"/>
            <a:chOff x="7477387" y="482170"/>
            <a:chExt cx="4074533" cy="5149101"/>
          </a:xfrm>
        </p:grpSpPr>
        <p:sp>
          <p:nvSpPr>
            <p:cNvPr id="6" name="Rectangle 17">
              <a:extLst>
                <a:ext uri="{FF2B5EF4-FFF2-40B4-BE49-F238E27FC236}">
                  <a16:creationId xmlns:a16="http://schemas.microsoft.com/office/drawing/2014/main" id="{3E276B53-C04A-4BB0-9A74-00B98CD94C0C}"/>
                </a:ext>
              </a:extLst>
            </p:cNvPr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18">
              <a:extLst>
                <a:ext uri="{FF2B5EF4-FFF2-40B4-BE49-F238E27FC236}">
                  <a16:creationId xmlns:a16="http://schemas.microsoft.com/office/drawing/2014/main" id="{0EE99206-E56B-4612-B540-4C5EA1330040}"/>
                </a:ext>
              </a:extLst>
            </p:cNvPr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cxnSp>
        <p:nvCxnSpPr>
          <p:cNvPr id="8" name="Straight Connector 30">
            <a:extLst>
              <a:ext uri="{FF2B5EF4-FFF2-40B4-BE49-F238E27FC236}">
                <a16:creationId xmlns:a16="http://schemas.microsoft.com/office/drawing/2014/main" id="{0A219780-DB05-4667-BA22-7F22BC1E4A89}"/>
              </a:ext>
            </a:extLst>
          </p:cNvPr>
          <p:cNvCxnSpPr/>
          <p:nvPr/>
        </p:nvCxnSpPr>
        <p:spPr>
          <a:xfrm>
            <a:off x="1447800" y="3143250"/>
            <a:ext cx="552767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459A6664-911A-46D3-B0FE-AABE0471D5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7800" y="5470525"/>
            <a:ext cx="5527675" cy="319088"/>
          </a:xfrm>
        </p:spPr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fld id="{24F94947-52E4-47DB-8EE1-0D4EC6068A39}" type="datetimeFigureOut">
              <a:rPr lang="ko-KR" altLang="en-US"/>
              <a:pPr>
                <a:defRPr/>
              </a:pPr>
              <a:t>2025-06-12</a:t>
            </a:fld>
            <a:endParaRPr lang="ko-KR" alt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985493D1-C0E6-442C-A129-06FA17B27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47800" y="319088"/>
            <a:ext cx="5540375" cy="3206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81434471-8272-4F55-AFB9-D2FA4789C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40753-5991-4015-B9E1-9C697E1097C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013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F2299D-166A-4CD3-96E9-396BE44AF2AA}"/>
              </a:ext>
            </a:extLst>
          </p:cNvPr>
          <p:cNvSpPr/>
          <p:nvPr/>
        </p:nvSpPr>
        <p:spPr>
          <a:xfrm>
            <a:off x="0" y="2019300"/>
            <a:ext cx="12192000" cy="41068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7" name="Picture 6">
            <a:extLst>
              <a:ext uri="{FF2B5EF4-FFF2-40B4-BE49-F238E27FC236}">
                <a16:creationId xmlns:a16="http://schemas.microsoft.com/office/drawing/2014/main" id="{CE1020FA-7BF1-419E-91CB-2451F9D1E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>
            <a:fillRect/>
          </a:stretch>
        </p:blipFill>
        <p:spPr bwMode="black">
          <a:xfrm>
            <a:off x="0" y="6126163"/>
            <a:ext cx="121920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DF78DB-7D4D-4BD4-BF1E-C0053537C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975" y="804863"/>
            <a:ext cx="9604375" cy="10493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29" name="Text Placeholder 2">
            <a:extLst>
              <a:ext uri="{FF2B5EF4-FFF2-40B4-BE49-F238E27FC236}">
                <a16:creationId xmlns:a16="http://schemas.microsoft.com/office/drawing/2014/main" id="{EB602DFA-A906-4307-BC38-BE8EDA7467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50975" y="2016125"/>
            <a:ext cx="9604375" cy="344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A20E8-A941-4CDE-8306-782D9C7AF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4913" y="330200"/>
            <a:ext cx="3500437" cy="309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542093E-EFA5-4642-87EC-E1FFC9F83581}" type="datetimeFigureOut">
              <a:rPr lang="ko-KR" altLang="en-US"/>
              <a:pPr>
                <a:defRPr/>
              </a:pPr>
              <a:t>2025-06-12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FCC31-3B72-4495-B784-7ABFC729BF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0975" y="328613"/>
            <a:ext cx="5938838" cy="3095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EAD25-03D7-4D1B-81EE-98DEE330C5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9425" y="798513"/>
            <a:ext cx="811213" cy="5048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2800" smtClean="0">
                <a:solidFill>
                  <a:schemeClr val="accent1"/>
                </a:solidFill>
                <a:latin typeface="+mn-lt"/>
              </a:defRPr>
            </a:lvl1pPr>
          </a:lstStyle>
          <a:p>
            <a:pPr>
              <a:defRPr/>
            </a:pPr>
            <a:fld id="{E46CF354-EFA9-438B-B236-4AB1975A390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328E7B-755D-4661-9F3C-634CB5EFFC10}"/>
              </a:ext>
            </a:extLst>
          </p:cNvPr>
          <p:cNvCxnSpPr/>
          <p:nvPr/>
        </p:nvCxnSpPr>
        <p:spPr>
          <a:xfrm>
            <a:off x="0" y="6127750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2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32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ill Sans MT" panose="020B0502020104020203" pitchFamily="34" charset="0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ill Sans MT" panose="020B0502020104020203" pitchFamily="34" charset="0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ill Sans MT" panose="020B0502020104020203" pitchFamily="34" charset="0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ill Sans MT" panose="020B0502020104020203" pitchFamily="34" charset="0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ill Sans MT" panose="020B0502020104020203" pitchFamily="34" charset="0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ill Sans MT" panose="020B0502020104020203" pitchFamily="34" charset="0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ill Sans MT" panose="020B0502020104020203" pitchFamily="34" charset="0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ill Sans MT" panose="020B0502020104020203" pitchFamily="34" charset="0"/>
        </a:defRPr>
      </a:lvl9pPr>
    </p:titleStyle>
    <p:bodyStyle>
      <a:lvl1pPr marL="228600" indent="-228600" algn="l" rtl="0" fontAlgn="base" latinLnBrk="1">
        <a:lnSpc>
          <a:spcPct val="120000"/>
        </a:lnSpc>
        <a:spcBef>
          <a:spcPts val="1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 latinLnBrk="1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B56F9-6672-40FB-A516-C963C74FD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8663" y="801688"/>
            <a:ext cx="9056687" cy="254158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ko-KR" altLang="en-US"/>
              <a:t>시스템 프로그래밍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EA70EA-0F8F-43DD-9AF5-F6D2F4777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63" y="3530600"/>
            <a:ext cx="8637587" cy="9779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ko-KR" altLang="en-US" dirty="0"/>
              <a:t>정원희</a:t>
            </a:r>
            <a:r>
              <a:rPr lang="en-US" altLang="ko-KR" dirty="0"/>
              <a:t>(2021963066)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7AD8F-CDDB-4376-B2C8-B23E96E8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dirty="0"/>
              <a:t>7</a:t>
            </a:r>
            <a:r>
              <a:rPr lang="ko-KR" altLang="en-US" dirty="0"/>
              <a:t>주차 </a:t>
            </a:r>
          </a:p>
        </p:txBody>
      </p:sp>
      <p:sp>
        <p:nvSpPr>
          <p:cNvPr id="20483" name="내용 개체 틀 2">
            <a:extLst>
              <a:ext uri="{FF2B5EF4-FFF2-40B4-BE49-F238E27FC236}">
                <a16:creationId xmlns:a16="http://schemas.microsoft.com/office/drawing/2014/main" id="{C84894AF-915F-4225-A101-FED926D60D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B48C50-4961-4951-92CB-64CFDE1A4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15" y="3955941"/>
            <a:ext cx="5625885" cy="27938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43D5EE9-3F34-4EE0-8FDC-657580436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912" y="1328580"/>
            <a:ext cx="6416298" cy="31529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C246B4-B346-4255-A5D3-316724631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dirty="0"/>
              <a:t>8</a:t>
            </a:r>
            <a:r>
              <a:rPr lang="ko-KR" altLang="en-US" dirty="0"/>
              <a:t>주차</a:t>
            </a:r>
          </a:p>
        </p:txBody>
      </p:sp>
      <p:sp>
        <p:nvSpPr>
          <p:cNvPr id="21507" name="내용 개체 틀 2">
            <a:extLst>
              <a:ext uri="{FF2B5EF4-FFF2-40B4-BE49-F238E27FC236}">
                <a16:creationId xmlns:a16="http://schemas.microsoft.com/office/drawing/2014/main" id="{B99C813D-087D-4BF9-B142-749213012C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0BF7CE-46B8-4414-8D97-2B1A69B48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66" y="3108642"/>
            <a:ext cx="6953627" cy="34496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2021564-0996-41ED-BA39-36CA47862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444" y="299721"/>
            <a:ext cx="6953627" cy="34459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6F2B5-35E7-48A5-822C-419C2461E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dirty="0"/>
              <a:t>9</a:t>
            </a:r>
            <a:r>
              <a:rPr lang="ko-KR" altLang="en-US" dirty="0"/>
              <a:t>주차</a:t>
            </a:r>
          </a:p>
        </p:txBody>
      </p:sp>
      <p:sp>
        <p:nvSpPr>
          <p:cNvPr id="22531" name="내용 개체 틀 2">
            <a:extLst>
              <a:ext uri="{FF2B5EF4-FFF2-40B4-BE49-F238E27FC236}">
                <a16:creationId xmlns:a16="http://schemas.microsoft.com/office/drawing/2014/main" id="{F3215E83-A3EA-4CB0-8EBE-1D465A9F90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3395F4-B1B3-42B2-AEFC-BF9C4EEB4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38" y="3504340"/>
            <a:ext cx="5920353" cy="29432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7B8B060-ADBA-4F1D-9C61-4A7335EA6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536" y="898991"/>
            <a:ext cx="7511511" cy="37224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47096-F037-4F8A-A4E5-B7E6399D4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dirty="0"/>
              <a:t>10</a:t>
            </a:r>
            <a:r>
              <a:rPr lang="ko-KR" altLang="en-US" dirty="0"/>
              <a:t>주차</a:t>
            </a:r>
          </a:p>
        </p:txBody>
      </p:sp>
      <p:sp>
        <p:nvSpPr>
          <p:cNvPr id="23555" name="내용 개체 틀 2">
            <a:extLst>
              <a:ext uri="{FF2B5EF4-FFF2-40B4-BE49-F238E27FC236}">
                <a16:creationId xmlns:a16="http://schemas.microsoft.com/office/drawing/2014/main" id="{AE3933B3-DD7B-4CB1-89B2-5BF55061C7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7555AE-66CC-4E6A-982F-CBE915EA7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63" y="3449098"/>
            <a:ext cx="6261315" cy="31094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0EF1C7-6D00-4214-B4B3-225071F2C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861" y="804863"/>
            <a:ext cx="7532176" cy="36934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EDE84B-0CEF-458D-A449-9E071388F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ko-KR"/>
              <a:t>11</a:t>
            </a:r>
            <a:r>
              <a:rPr lang="ko-KR" altLang="en-US"/>
              <a:t>주차</a:t>
            </a:r>
          </a:p>
        </p:txBody>
      </p:sp>
      <p:sp>
        <p:nvSpPr>
          <p:cNvPr id="24579" name="내용 개체 틀 2">
            <a:extLst>
              <a:ext uri="{FF2B5EF4-FFF2-40B4-BE49-F238E27FC236}">
                <a16:creationId xmlns:a16="http://schemas.microsoft.com/office/drawing/2014/main" id="{2A326E64-4213-4BF5-8B19-0791E2F4C5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9D5BD2-42D0-4E5F-9585-8AC45A913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4" y="3114609"/>
            <a:ext cx="7113722" cy="34975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634B97-2DDB-4CD6-9426-ACA881966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814" y="883108"/>
            <a:ext cx="7113722" cy="34899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B072E-5C5B-4CE6-8A6E-A4612136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점수 </a:t>
            </a:r>
            <a:r>
              <a:rPr lang="en-US" altLang="ko-KR" dirty="0"/>
              <a:t>14.3</a:t>
            </a:r>
            <a:r>
              <a:rPr lang="ko-KR" altLang="en-US" dirty="0"/>
              <a:t>점입니다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875CF2-7001-4BF0-958C-33124979D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왜냐하면 </a:t>
            </a:r>
            <a:r>
              <a:rPr lang="en-US" altLang="ko-KR" dirty="0"/>
              <a:t>1</a:t>
            </a:r>
            <a:r>
              <a:rPr lang="ko-KR" altLang="en-US" dirty="0"/>
              <a:t>주차 </a:t>
            </a:r>
            <a:r>
              <a:rPr lang="en-US" altLang="ko-KR" dirty="0"/>
              <a:t>3</a:t>
            </a:r>
            <a:r>
              <a:rPr lang="ko-KR" altLang="en-US" dirty="0"/>
              <a:t>주차와 </a:t>
            </a:r>
            <a:r>
              <a:rPr lang="en-US" altLang="ko-KR" dirty="0"/>
              <a:t>4</a:t>
            </a:r>
            <a:r>
              <a:rPr lang="ko-KR" altLang="en-US" dirty="0"/>
              <a:t>주차 사이에 적었고</a:t>
            </a:r>
            <a:r>
              <a:rPr lang="en-US" altLang="ko-KR" dirty="0"/>
              <a:t>, </a:t>
            </a:r>
            <a:r>
              <a:rPr lang="ko-KR" altLang="en-US" dirty="0"/>
              <a:t>제 시간 안에 했기 때문입니다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다만 </a:t>
            </a:r>
            <a:r>
              <a:rPr lang="en-US" altLang="ko-KR" dirty="0"/>
              <a:t>2</a:t>
            </a:r>
            <a:r>
              <a:rPr lang="ko-KR" altLang="en-US" dirty="0"/>
              <a:t>주차의 경로를 설정하고 파일을 업로드를 안 했기 때문에 </a:t>
            </a:r>
            <a:r>
              <a:rPr lang="en-US" altLang="ko-KR" dirty="0"/>
              <a:t>0.7</a:t>
            </a:r>
            <a:r>
              <a:rPr lang="ko-KR" altLang="en-US" dirty="0"/>
              <a:t>점 감점했습니다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803045-8FB5-46EB-9678-B9E9EF69F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558" y="3588021"/>
            <a:ext cx="4563112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9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8F305-D0B4-4873-B885-0A8BA2AB5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설명</a:t>
            </a:r>
            <a:r>
              <a:rPr lang="en-US" altLang="ko-KR" dirty="0"/>
              <a:t>(ifconfig) 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98B0A5A-7481-4D00-8C7E-D9F8CCD70A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32828" y="2023216"/>
            <a:ext cx="4740080" cy="3499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Arial Unicode MS"/>
                <a:ea typeface="Fira Code"/>
              </a:rPr>
              <a:t>#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Arial Unicode MS"/>
                <a:ea typeface="Fira Code"/>
              </a:rPr>
              <a:t>include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Arial Unicode MS"/>
                <a:ea typeface="Fira Code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ifaddrs.h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&gt;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Arial Unicode MS"/>
                <a:ea typeface="Fira Code"/>
              </a:rPr>
              <a:t> </a:t>
            </a:r>
            <a:r>
              <a:rPr kumimoji="0" lang="ko-KR" altLang="ko-KR" sz="1000" b="0" i="1" u="none" strike="noStrike" cap="none" normalizeH="0" baseline="0" dirty="0">
                <a:ln>
                  <a:noFill/>
                </a:ln>
                <a:solidFill>
                  <a:srgbClr val="5C6370"/>
                </a:solidFill>
                <a:effectLst/>
                <a:latin typeface="Arial Unicode MS"/>
                <a:ea typeface="Fira Code"/>
              </a:rPr>
              <a:t>// </a:t>
            </a:r>
            <a:r>
              <a:rPr kumimoji="0" lang="ko-KR" altLang="ko-KR" sz="1000" b="0" i="1" u="none" strike="noStrike" cap="none" normalizeH="0" baseline="0" dirty="0" err="1">
                <a:ln>
                  <a:noFill/>
                </a:ln>
                <a:solidFill>
                  <a:srgbClr val="5C6370"/>
                </a:solidFill>
                <a:effectLst/>
                <a:latin typeface="Arial Unicode MS"/>
                <a:ea typeface="Fira Code"/>
              </a:rPr>
              <a:t>getifaddrs</a:t>
            </a:r>
            <a:r>
              <a:rPr kumimoji="0" lang="ko-KR" altLang="ko-KR" sz="1000" b="0" i="1" u="none" strike="noStrike" cap="none" normalizeH="0" baseline="0" dirty="0">
                <a:ln>
                  <a:noFill/>
                </a:ln>
                <a:solidFill>
                  <a:srgbClr val="5C6370"/>
                </a:solidFill>
                <a:effectLst/>
                <a:latin typeface="Arial Unicode MS"/>
                <a:ea typeface="Fira Code"/>
              </a:rPr>
              <a:t>() - 인터페이스 주소 정보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ABB2BF"/>
              </a:solidFill>
              <a:effectLst/>
              <a:latin typeface="Arial Unicode MS"/>
              <a:ea typeface="Fira Cod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Arial Unicode MS"/>
                <a:ea typeface="Fira Code"/>
              </a:rPr>
              <a:t>#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Arial Unicode MS"/>
                <a:ea typeface="Fira Code"/>
              </a:rPr>
              <a:t>include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Arial Unicode MS"/>
                <a:ea typeface="Fira Code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sys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socket.h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&gt;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Arial Unicode MS"/>
                <a:ea typeface="Fira Code"/>
              </a:rPr>
              <a:t> </a:t>
            </a:r>
            <a:r>
              <a:rPr kumimoji="0" lang="ko-KR" altLang="ko-KR" sz="1000" b="0" i="1" u="none" strike="noStrike" cap="none" normalizeH="0" baseline="0" dirty="0">
                <a:ln>
                  <a:noFill/>
                </a:ln>
                <a:solidFill>
                  <a:srgbClr val="5C6370"/>
                </a:solidFill>
                <a:effectLst/>
                <a:latin typeface="Arial Unicode MS"/>
                <a:ea typeface="Fira Code"/>
              </a:rPr>
              <a:t>// 소켓 관련 함수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ABB2BF"/>
              </a:solidFill>
              <a:effectLst/>
              <a:latin typeface="Arial Unicode MS"/>
              <a:ea typeface="Fira Cod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Arial Unicode MS"/>
                <a:ea typeface="Fira Code"/>
              </a:rPr>
              <a:t>#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Arial Unicode MS"/>
                <a:ea typeface="Fira Code"/>
              </a:rPr>
              <a:t>include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Arial Unicode MS"/>
                <a:ea typeface="Fira Code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sys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ioctl.h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&gt;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Arial Unicode MS"/>
                <a:ea typeface="Fira Code"/>
              </a:rPr>
              <a:t> </a:t>
            </a:r>
            <a:r>
              <a:rPr kumimoji="0" lang="ko-KR" altLang="ko-KR" sz="1000" b="0" i="1" u="none" strike="noStrike" cap="none" normalizeH="0" baseline="0" dirty="0">
                <a:ln>
                  <a:noFill/>
                </a:ln>
                <a:solidFill>
                  <a:srgbClr val="5C6370"/>
                </a:solidFill>
                <a:effectLst/>
                <a:latin typeface="Arial Unicode MS"/>
                <a:ea typeface="Fira Code"/>
              </a:rPr>
              <a:t>// </a:t>
            </a:r>
            <a:r>
              <a:rPr kumimoji="0" lang="ko-KR" altLang="ko-KR" sz="1000" b="0" i="1" u="none" strike="noStrike" cap="none" normalizeH="0" baseline="0" dirty="0" err="1">
                <a:ln>
                  <a:noFill/>
                </a:ln>
                <a:solidFill>
                  <a:srgbClr val="5C6370"/>
                </a:solidFill>
                <a:effectLst/>
                <a:latin typeface="Arial Unicode MS"/>
                <a:ea typeface="Fira Code"/>
              </a:rPr>
              <a:t>ioctl</a:t>
            </a:r>
            <a:r>
              <a:rPr kumimoji="0" lang="ko-KR" altLang="ko-KR" sz="1000" b="0" i="1" u="none" strike="noStrike" cap="none" normalizeH="0" baseline="0" dirty="0">
                <a:ln>
                  <a:noFill/>
                </a:ln>
                <a:solidFill>
                  <a:srgbClr val="5C6370"/>
                </a:solidFill>
                <a:effectLst/>
                <a:latin typeface="Arial Unicode MS"/>
                <a:ea typeface="Fira Code"/>
              </a:rPr>
              <a:t>() - 디바이스 제어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ABB2BF"/>
              </a:solidFill>
              <a:effectLst/>
              <a:latin typeface="Arial Unicode MS"/>
              <a:ea typeface="Fira Cod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Arial Unicode MS"/>
                <a:ea typeface="Fira Code"/>
              </a:rPr>
              <a:t>#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Arial Unicode MS"/>
                <a:ea typeface="Fira Code"/>
              </a:rPr>
              <a:t>include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Arial Unicode MS"/>
                <a:ea typeface="Fira Code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netpacket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packet.h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&gt;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Arial Unicode MS"/>
                <a:ea typeface="Fira Code"/>
              </a:rPr>
              <a:t> </a:t>
            </a:r>
            <a:r>
              <a:rPr kumimoji="0" lang="ko-KR" altLang="ko-KR" sz="1000" b="0" i="1" u="none" strike="noStrike" cap="none" normalizeH="0" baseline="0" dirty="0">
                <a:ln>
                  <a:noFill/>
                </a:ln>
                <a:solidFill>
                  <a:srgbClr val="5C6370"/>
                </a:solidFill>
                <a:effectLst/>
                <a:latin typeface="Arial Unicode MS"/>
                <a:ea typeface="Fira Code"/>
              </a:rPr>
              <a:t>// 패킷 소켓 (MAC 주소)</a:t>
            </a:r>
            <a:endParaRPr kumimoji="0" lang="ko-KR" altLang="ko-KR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주요 함수들</a:t>
            </a:r>
            <a:endParaRPr kumimoji="0" lang="ko-KR" altLang="ko-KR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getifaddrs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r>
              <a:rPr kumimoji="0" lang="ko-KR" altLang="ko-KR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- 인터페이스 정보 수집</a:t>
            </a:r>
            <a:endParaRPr kumimoji="0" lang="ko-KR" altLang="ko-KR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Arial Unicode MS"/>
                <a:ea typeface="Fira Code"/>
              </a:rPr>
              <a:t>struct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Arial Unicode MS"/>
                <a:ea typeface="Fira Code"/>
              </a:rPr>
              <a:t>ifaddrs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Arial Unicode MS"/>
                <a:ea typeface="Fira Code"/>
              </a:rPr>
              <a:t>*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ifaddr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Arial Unicode MS"/>
                <a:ea typeface="Fira Code"/>
              </a:rPr>
              <a:t>*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ifa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;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Arial Unicode MS"/>
                <a:ea typeface="Fira Code"/>
              </a:rPr>
              <a:t>if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 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Arial Unicode MS"/>
                <a:ea typeface="Fira Code"/>
              </a:rPr>
              <a:t>getifaddrs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Arial Unicode MS"/>
                <a:ea typeface="Fira Code"/>
              </a:rPr>
              <a:t>&amp;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ifaddr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)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Arial Unicode MS"/>
                <a:ea typeface="Fira Code"/>
              </a:rPr>
              <a:t>==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Arial Unicode MS"/>
                <a:ea typeface="Fira Code"/>
              </a:rPr>
              <a:t>-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Arial Unicode MS"/>
                <a:ea typeface="Fira Code"/>
              </a:rPr>
              <a:t>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) {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Arial Unicode MS"/>
                <a:ea typeface="Fira Code"/>
              </a:rPr>
              <a:t>perror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getifaddrs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);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Arial Unicode MS"/>
                <a:ea typeface="Fira Code"/>
              </a:rPr>
              <a:t>return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; }</a:t>
            </a:r>
            <a:endParaRPr kumimoji="0" lang="ko-KR" altLang="ko-KR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2. 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ioctl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r>
              <a:rPr kumimoji="0" lang="ko-KR" altLang="ko-KR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- MTU 정보 조회</a:t>
            </a:r>
            <a:endParaRPr kumimoji="0" lang="ko-KR" altLang="ko-KR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Arial Unicode MS"/>
                <a:ea typeface="Fira Code"/>
              </a:rPr>
              <a:t>int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Arial Unicode MS"/>
                <a:ea typeface="Fira Code"/>
              </a:rPr>
              <a:t>get_mtu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Arial Unicode MS"/>
                <a:ea typeface="Fira Code"/>
              </a:rPr>
              <a:t>const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Arial Unicode MS"/>
                <a:ea typeface="Fira Code"/>
              </a:rPr>
              <a:t>char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Arial Unicode MS"/>
                <a:ea typeface="Fira Code"/>
              </a:rPr>
              <a:t>*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interface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) {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ABB2BF"/>
              </a:solidFill>
              <a:effectLst/>
              <a:latin typeface="Arial Unicode MS"/>
              <a:ea typeface="Fira Cod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Arial Unicode MS"/>
                <a:ea typeface="Fira Code"/>
              </a:rPr>
              <a:t>	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Arial Unicode MS"/>
                <a:ea typeface="Fira Code"/>
              </a:rPr>
              <a:t>int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sockfd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Arial Unicode MS"/>
                <a:ea typeface="Fira Code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Arial Unicode MS"/>
                <a:ea typeface="Fira Code"/>
              </a:rPr>
              <a:t>socket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(AF_INET, SOCK_DGRAM,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Arial Unicode MS"/>
                <a:ea typeface="Fira Code"/>
              </a:rPr>
              <a:t>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);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ABB2BF"/>
              </a:solidFill>
              <a:effectLst/>
              <a:latin typeface="Arial Unicode MS"/>
              <a:ea typeface="Fira Cod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Arial Unicode MS"/>
                <a:ea typeface="Fira Code"/>
              </a:rPr>
              <a:t>	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Arial Unicode MS"/>
                <a:ea typeface="Fira Code"/>
              </a:rPr>
              <a:t>struct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Arial Unicode MS"/>
                <a:ea typeface="Fira Code"/>
              </a:rPr>
              <a:t>ifreq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ifr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;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Arial Unicode MS"/>
                <a:ea typeface="Fira Code"/>
              </a:rPr>
              <a:t>strncpy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ifr.ifr_name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interface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, IFNAMSIZ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Arial Unicode MS"/>
                <a:ea typeface="Fira Code"/>
              </a:rPr>
              <a:t>-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Arial Unicode MS"/>
                <a:ea typeface="Fira Code"/>
              </a:rPr>
              <a:t>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);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ABB2BF"/>
              </a:solidFill>
              <a:effectLst/>
              <a:latin typeface="Arial Unicode MS"/>
              <a:ea typeface="Fira Cod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BB2BF"/>
                </a:solidFill>
                <a:latin typeface="Arial Unicode MS"/>
                <a:ea typeface="Fira Code"/>
              </a:rPr>
              <a:t>	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Arial Unicode MS"/>
                <a:ea typeface="Fira Code"/>
              </a:rPr>
              <a:t>ioctl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sockfd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, SIOCGIFMTU,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Arial Unicode MS"/>
                <a:ea typeface="Fira Code"/>
              </a:rPr>
              <a:t>&amp;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ifr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);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ABB2BF"/>
              </a:solidFill>
              <a:effectLst/>
              <a:latin typeface="Arial Unicode MS"/>
              <a:ea typeface="Fira Cod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BB2BF"/>
                </a:solidFill>
                <a:latin typeface="Arial Unicode MS"/>
                <a:ea typeface="Fira Code"/>
              </a:rPr>
              <a:t>	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Arial Unicode MS"/>
                <a:ea typeface="Fira Code"/>
              </a:rPr>
              <a:t>return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ifr.ifr_mtu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;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ABB2BF"/>
              </a:solidFill>
              <a:effectLst/>
              <a:latin typeface="Arial Unicode MS"/>
              <a:ea typeface="Fira Cod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}</a:t>
            </a:r>
            <a:endParaRPr kumimoji="0" lang="ko-KR" altLang="ko-KR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3. 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sys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class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net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ko-KR" altLang="ko-KR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파일 시스템 활용</a:t>
            </a:r>
            <a:endParaRPr kumimoji="0" lang="ko-KR" altLang="ko-KR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1" u="none" strike="noStrike" cap="none" normalizeH="0" baseline="0" dirty="0">
                <a:ln>
                  <a:noFill/>
                </a:ln>
                <a:solidFill>
                  <a:srgbClr val="5C6370"/>
                </a:solidFill>
                <a:effectLst/>
                <a:latin typeface="Arial Unicode MS"/>
                <a:ea typeface="Fira Code"/>
              </a:rPr>
              <a:t>// 네트워크 통계 정보 읽기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ABB2BF"/>
              </a:solidFill>
              <a:effectLst/>
              <a:latin typeface="Arial Unicode MS"/>
              <a:ea typeface="Fira Cod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Arial Unicode MS"/>
                <a:ea typeface="Fira Code"/>
              </a:rPr>
              <a:t>snprintf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path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678DD"/>
                </a:solidFill>
                <a:effectLst/>
                <a:latin typeface="Arial Unicode MS"/>
                <a:ea typeface="Fira Code"/>
              </a:rPr>
              <a:t>sizeof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path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),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"/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sys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class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net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/%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statistics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rx_bytes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interface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);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ABB2BF"/>
              </a:solidFill>
              <a:effectLst/>
              <a:latin typeface="Arial Unicode MS"/>
              <a:ea typeface="Fira Cod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fp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Arial Unicode MS"/>
                <a:ea typeface="Fira Code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Arial Unicode MS"/>
                <a:ea typeface="Fira Code"/>
              </a:rPr>
              <a:t>fopen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path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Arial Unicode MS"/>
                <a:ea typeface="Fira Code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Arial Unicode MS"/>
                <a:ea typeface="Fira Code"/>
              </a:rPr>
              <a:t>);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65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52113-EB4A-4086-B53B-80D86AB9D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ifconfig </a:t>
            </a:r>
            <a:r>
              <a:rPr lang="ko-KR" altLang="en-US" dirty="0"/>
              <a:t>프로그램 전체 흐름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B3A376-5D18-4D61-A738-2DA3EE3B8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시작</a:t>
            </a:r>
            <a:endParaRPr lang="en-US" altLang="ko-KR" dirty="0"/>
          </a:p>
          <a:p>
            <a:r>
              <a:rPr lang="ko-KR" altLang="en-US" dirty="0"/>
              <a:t>명령어 실행 → 인자 확인 </a:t>
            </a:r>
            <a:r>
              <a:rPr lang="en-US" altLang="ko-KR" dirty="0"/>
              <a:t>(</a:t>
            </a:r>
            <a:r>
              <a:rPr lang="ko-KR" altLang="en-US" dirty="0"/>
              <a:t>전체 </a:t>
            </a:r>
            <a:r>
              <a:rPr lang="en-US" altLang="ko-KR" dirty="0"/>
              <a:t>or </a:t>
            </a:r>
            <a:r>
              <a:rPr lang="ko-KR" altLang="en-US" dirty="0"/>
              <a:t>특정 인터페이스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정보 수집</a:t>
            </a:r>
            <a:endParaRPr lang="en-US" altLang="ko-KR" dirty="0"/>
          </a:p>
          <a:p>
            <a:r>
              <a:rPr lang="en-US" altLang="ko-KR" dirty="0" err="1"/>
              <a:t>getifaddrs</a:t>
            </a:r>
            <a:r>
              <a:rPr lang="en-US" altLang="ko-KR" dirty="0"/>
              <a:t>() → </a:t>
            </a:r>
            <a:r>
              <a:rPr lang="ko-KR" altLang="en-US" dirty="0"/>
              <a:t>시스템에서 모든 네트워크 인터페이스 정보 가져오기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각 인터페이스별 처리</a:t>
            </a:r>
            <a:endParaRPr lang="en-US" altLang="ko-KR" dirty="0"/>
          </a:p>
          <a:p>
            <a:r>
              <a:rPr lang="en-US" altLang="ko-KR" dirty="0"/>
              <a:t>for (</a:t>
            </a:r>
            <a:r>
              <a:rPr lang="ko-KR" altLang="en-US" dirty="0"/>
              <a:t>각 인터페이스</a:t>
            </a:r>
            <a:r>
              <a:rPr lang="en-US" altLang="ko-KR" dirty="0"/>
              <a:t>) {    ① </a:t>
            </a:r>
            <a:r>
              <a:rPr lang="ko-KR" altLang="en-US" dirty="0"/>
              <a:t>인터페이스 이름</a:t>
            </a:r>
            <a:r>
              <a:rPr lang="en-US" altLang="ko-KR" dirty="0"/>
              <a:t>, </a:t>
            </a:r>
            <a:r>
              <a:rPr lang="ko-KR" altLang="en-US" dirty="0"/>
              <a:t>플래그</a:t>
            </a:r>
            <a:r>
              <a:rPr lang="en-US" altLang="ko-KR" dirty="0"/>
              <a:t>, MTU </a:t>
            </a:r>
            <a:r>
              <a:rPr lang="ko-KR" altLang="en-US" dirty="0"/>
              <a:t>출력    ② </a:t>
            </a:r>
            <a:r>
              <a:rPr lang="en-US" altLang="ko-KR" dirty="0"/>
              <a:t>IP </a:t>
            </a:r>
            <a:r>
              <a:rPr lang="ko-KR" altLang="en-US" dirty="0"/>
              <a:t>주소들 출력 </a:t>
            </a:r>
            <a:r>
              <a:rPr lang="en-US" altLang="ko-KR" dirty="0"/>
              <a:t>(IPv4, IPv6)    ③ MAC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네트워크 통계 출력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정리</a:t>
            </a:r>
            <a:endParaRPr lang="en-US" altLang="ko-KR" dirty="0"/>
          </a:p>
          <a:p>
            <a:r>
              <a:rPr lang="ko-KR" altLang="en-US" dirty="0"/>
              <a:t>메모리 해제 → 종료</a:t>
            </a:r>
          </a:p>
        </p:txBody>
      </p:sp>
    </p:spTree>
    <p:extLst>
      <p:ext uri="{BB962C8B-B14F-4D97-AF65-F5344CB8AC3E}">
        <p14:creationId xmlns:p14="http://schemas.microsoft.com/office/powerpoint/2010/main" val="1831453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C0D91-4C98-45DB-A3D3-628403CA3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줄 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8D32B6-DD8A-4443-8D2E-05723E05C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시스템에서 네트워크 정보 가져오기 </a:t>
            </a:r>
            <a:r>
              <a:rPr lang="en-US" altLang="ko-KR" dirty="0"/>
              <a:t>(</a:t>
            </a:r>
            <a:r>
              <a:rPr lang="en-US" altLang="ko-KR" dirty="0" err="1"/>
              <a:t>getifaddrs</a:t>
            </a:r>
            <a:r>
              <a:rPr lang="en-US" altLang="ko-KR" dirty="0"/>
              <a:t>())</a:t>
            </a:r>
          </a:p>
          <a:p>
            <a:r>
              <a:rPr lang="ko-KR" altLang="en-US" dirty="0"/>
              <a:t>각 인터페이스를 돌면서 정보 출력하기 </a:t>
            </a:r>
            <a:r>
              <a:rPr lang="en-US" altLang="ko-KR" dirty="0"/>
              <a:t>(</a:t>
            </a:r>
            <a:r>
              <a:rPr lang="ko-KR" altLang="en-US" dirty="0"/>
              <a:t>이름→</a:t>
            </a:r>
            <a:r>
              <a:rPr lang="en-US" altLang="ko-KR" dirty="0"/>
              <a:t>IP→MAC→</a:t>
            </a:r>
            <a:r>
              <a:rPr lang="ko-KR" altLang="en-US" dirty="0"/>
              <a:t>통계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메모리 정리하고 끝 </a:t>
            </a:r>
            <a:r>
              <a:rPr lang="en-US" altLang="ko-KR" dirty="0"/>
              <a:t>(</a:t>
            </a:r>
            <a:r>
              <a:rPr lang="en-US" altLang="ko-KR" dirty="0" err="1"/>
              <a:t>freeifaddrs</a:t>
            </a:r>
            <a:r>
              <a:rPr lang="en-US" altLang="ko-KR" dirty="0"/>
              <a:t>())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265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FA76B-4D06-4C30-A593-396A7B527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C167C-2264-4FBD-94ED-8BF323FAD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ko-KR" dirty="0"/>
              <a:t>gcc -o ifconfig ifconfig.c </a:t>
            </a:r>
          </a:p>
          <a:p>
            <a:r>
              <a:rPr lang="en-US" altLang="ko-KR" dirty="0"/>
              <a:t>./ifconfig </a:t>
            </a:r>
            <a:r>
              <a:rPr lang="en-US" altLang="ko-KR" i="1" dirty="0"/>
              <a:t># </a:t>
            </a:r>
            <a:r>
              <a:rPr lang="ko-KR" altLang="en-US" i="1" dirty="0"/>
              <a:t>모든 인터페이스 출력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./ifconfig eth0 </a:t>
            </a:r>
            <a:r>
              <a:rPr lang="en-US" altLang="ko-KR" i="1" dirty="0"/>
              <a:t># eth0 </a:t>
            </a:r>
            <a:r>
              <a:rPr lang="ko-KR" altLang="en-US" i="1" dirty="0"/>
              <a:t>인터페이스만 출력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./ifconfig lo </a:t>
            </a:r>
            <a:r>
              <a:rPr lang="en-US" altLang="ko-KR" i="1" dirty="0"/>
              <a:t># </a:t>
            </a:r>
            <a:r>
              <a:rPr lang="ko-KR" altLang="en-US" i="1" dirty="0" err="1"/>
              <a:t>루프백</a:t>
            </a:r>
            <a:r>
              <a:rPr lang="ko-KR" altLang="en-US" i="1" dirty="0"/>
              <a:t> 인터페이스만 출력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./ifconfig --help </a:t>
            </a:r>
            <a:r>
              <a:rPr lang="en-US" altLang="ko-KR" i="1" dirty="0"/>
              <a:t># </a:t>
            </a:r>
            <a:r>
              <a:rPr lang="ko-KR" altLang="en-US" i="1" dirty="0"/>
              <a:t>도움말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7731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5E0B3D-F8B3-476F-B58C-7A101FF2A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ko-KR" altLang="en-US" dirty="0" err="1"/>
              <a:t>깃허브</a:t>
            </a:r>
            <a:r>
              <a:rPr lang="ko-KR" altLang="en-US" dirty="0"/>
              <a:t> 주소</a:t>
            </a:r>
          </a:p>
        </p:txBody>
      </p:sp>
      <p:sp>
        <p:nvSpPr>
          <p:cNvPr id="13315" name="내용 개체 틀 2">
            <a:extLst>
              <a:ext uri="{FF2B5EF4-FFF2-40B4-BE49-F238E27FC236}">
                <a16:creationId xmlns:a16="http://schemas.microsoft.com/office/drawing/2014/main" id="{67A9E80F-A967-48A7-B83E-73372EF26D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 action="ppaction://hlinksldjump"/>
              </a:rPr>
              <a:t>https://github.com/impactice/System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D221F-E30E-467A-8FE7-1AA2CC34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점수 </a:t>
            </a:r>
            <a:r>
              <a:rPr lang="en-US" altLang="ko-KR" dirty="0"/>
              <a:t>29.3</a:t>
            </a:r>
            <a:r>
              <a:rPr lang="ko-KR" altLang="en-US" dirty="0"/>
              <a:t>입니다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195D62-33E0-476A-98A6-B6CD62FAF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터미널을 옵션을 포함해서 </a:t>
            </a:r>
            <a:r>
              <a:rPr lang="en-US" altLang="ko-KR" dirty="0"/>
              <a:t>50</a:t>
            </a:r>
            <a:r>
              <a:rPr lang="ko-KR" altLang="en-US" dirty="0"/>
              <a:t>개 구현을 했기 때문입니다</a:t>
            </a:r>
          </a:p>
        </p:txBody>
      </p:sp>
    </p:spTree>
    <p:extLst>
      <p:ext uri="{BB962C8B-B14F-4D97-AF65-F5344CB8AC3E}">
        <p14:creationId xmlns:p14="http://schemas.microsoft.com/office/powerpoint/2010/main" val="890216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FF64C-0786-40BD-A4BF-8B158CC51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구현한거（파일</a:t>
            </a:r>
            <a:r>
              <a:rPr lang="ko-KR" altLang="en-US" dirty="0"/>
              <a:t> 및 디렉토리 관리）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9F9415-F04E-4F26-834A-11802B726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ls: </a:t>
            </a:r>
            <a:r>
              <a:rPr lang="ko-KR" altLang="en-US" dirty="0"/>
              <a:t>현재 디렉토리 파일 및 폴더 목록 출력</a:t>
            </a:r>
            <a:endParaRPr lang="en-US" altLang="ko-KR" dirty="0"/>
          </a:p>
          <a:p>
            <a:r>
              <a:rPr lang="en-US" altLang="ko-KR" dirty="0"/>
              <a:t>-l: </a:t>
            </a:r>
            <a:r>
              <a:rPr lang="ko-KR" altLang="en-US" dirty="0"/>
              <a:t>상세 정보 </a:t>
            </a:r>
            <a:r>
              <a:rPr lang="en-US" altLang="ko-KR" dirty="0"/>
              <a:t>(</a:t>
            </a:r>
            <a:r>
              <a:rPr lang="ko-KR" altLang="en-US" dirty="0"/>
              <a:t>권한</a:t>
            </a:r>
            <a:r>
              <a:rPr lang="en-US" altLang="ko-KR" dirty="0"/>
              <a:t>, </a:t>
            </a:r>
            <a:r>
              <a:rPr lang="ko-KR" altLang="en-US" dirty="0"/>
              <a:t>소유자</a:t>
            </a:r>
            <a:r>
              <a:rPr lang="en-US" altLang="ko-KR" dirty="0"/>
              <a:t>, 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수정 날짜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-a: </a:t>
            </a:r>
            <a:r>
              <a:rPr lang="ko-KR" altLang="en-US" dirty="0"/>
              <a:t>숨김 파일 포함</a:t>
            </a:r>
            <a:endParaRPr lang="en-US" altLang="ko-KR" dirty="0"/>
          </a:p>
          <a:p>
            <a:r>
              <a:rPr lang="en-US" altLang="ko-KR" dirty="0"/>
              <a:t>-h: </a:t>
            </a:r>
            <a:r>
              <a:rPr lang="ko-KR" altLang="en-US" dirty="0"/>
              <a:t>용량을 사람이 읽기 쉬운 형식으로 </a:t>
            </a:r>
            <a:r>
              <a:rPr lang="en-US" altLang="ko-KR" dirty="0"/>
              <a:t>(e.g., KB, MB)</a:t>
            </a:r>
          </a:p>
          <a:p>
            <a:r>
              <a:rPr lang="en-US" altLang="ko-KR" dirty="0"/>
              <a:t>-R: </a:t>
            </a:r>
            <a:r>
              <a:rPr lang="ko-KR" altLang="en-US" dirty="0"/>
              <a:t>하위 디렉토리 재귀적 나열　</a:t>
            </a:r>
            <a:endParaRPr lang="en-US" altLang="ko-KR" dirty="0"/>
          </a:p>
          <a:p>
            <a:r>
              <a:rPr lang="en-US" altLang="ko-KR" dirty="0"/>
              <a:t>cd: </a:t>
            </a:r>
            <a:r>
              <a:rPr lang="ko-KR" altLang="en-US" dirty="0"/>
              <a:t>디렉토리 변경</a:t>
            </a:r>
            <a:endParaRPr lang="en-US" altLang="ko-KR" dirty="0"/>
          </a:p>
          <a:p>
            <a:r>
              <a:rPr lang="en-US" altLang="ko-KR" dirty="0"/>
              <a:t>..: </a:t>
            </a:r>
            <a:r>
              <a:rPr lang="ko-KR" altLang="en-US" dirty="0"/>
              <a:t>상위 디렉토리로 이동</a:t>
            </a:r>
            <a:endParaRPr lang="en-US" altLang="ko-KR" dirty="0"/>
          </a:p>
          <a:p>
            <a:r>
              <a:rPr lang="en-US" altLang="ko-KR" dirty="0"/>
              <a:t>~: </a:t>
            </a:r>
            <a:r>
              <a:rPr lang="ko-KR" altLang="en-US" dirty="0"/>
              <a:t>홈 디렉토리로 이동</a:t>
            </a:r>
            <a:endParaRPr lang="en-US" altLang="ko-KR" dirty="0"/>
          </a:p>
          <a:p>
            <a:r>
              <a:rPr lang="en-US" altLang="ko-KR" dirty="0"/>
              <a:t>-: </a:t>
            </a:r>
            <a:r>
              <a:rPr lang="ko-KR" altLang="en-US" dirty="0"/>
              <a:t>이전 디렉토리로 이동</a:t>
            </a:r>
          </a:p>
        </p:txBody>
      </p:sp>
    </p:spTree>
    <p:extLst>
      <p:ext uri="{BB962C8B-B14F-4D97-AF65-F5344CB8AC3E}">
        <p14:creationId xmlns:p14="http://schemas.microsoft.com/office/powerpoint/2010/main" val="946305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2D8259-1A4E-487F-A30E-0586D1880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구현한거（파일</a:t>
            </a:r>
            <a:r>
              <a:rPr lang="ko-KR" altLang="en-US" dirty="0"/>
              <a:t> 및 디렉토리 관리）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B8F785-67A9-4336-9C56-B2EAD1B0B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/>
              <a:t>pwd</a:t>
            </a:r>
            <a:r>
              <a:rPr lang="en-US" altLang="ko-KR" dirty="0"/>
              <a:t>: </a:t>
            </a:r>
            <a:r>
              <a:rPr lang="ko-KR" altLang="en-US" dirty="0"/>
              <a:t>현재 작업 디렉토리 경로 출력　</a:t>
            </a:r>
            <a:endParaRPr lang="en-US" altLang="ko-KR" dirty="0"/>
          </a:p>
          <a:p>
            <a:r>
              <a:rPr lang="en-US" altLang="ko-KR" dirty="0" err="1"/>
              <a:t>mkdir</a:t>
            </a:r>
            <a:r>
              <a:rPr lang="en-US" altLang="ko-KR" dirty="0"/>
              <a:t>: </a:t>
            </a:r>
            <a:r>
              <a:rPr lang="ko-KR" altLang="en-US" dirty="0"/>
              <a:t>새 디렉토리 생성</a:t>
            </a:r>
            <a:endParaRPr lang="en-US" altLang="ko-KR" dirty="0"/>
          </a:p>
          <a:p>
            <a:r>
              <a:rPr lang="en-US" altLang="ko-KR" dirty="0"/>
              <a:t>-p: </a:t>
            </a:r>
            <a:r>
              <a:rPr lang="ko-KR" altLang="en-US" dirty="0"/>
              <a:t>상위 디렉토리가 없으면 함께 생성</a:t>
            </a:r>
            <a:endParaRPr lang="en-US" altLang="ko-KR" dirty="0"/>
          </a:p>
          <a:p>
            <a:r>
              <a:rPr lang="en-US" altLang="ko-KR" b="1" dirty="0" err="1"/>
              <a:t>rmdir</a:t>
            </a:r>
            <a:r>
              <a:rPr lang="en-US" altLang="ko-KR" dirty="0"/>
              <a:t>: </a:t>
            </a:r>
            <a:r>
              <a:rPr lang="ko-KR" altLang="en-US" dirty="0"/>
              <a:t>빈 디렉토리 삭제　</a:t>
            </a:r>
            <a:endParaRPr lang="en-US" altLang="ko-KR" dirty="0"/>
          </a:p>
          <a:p>
            <a:r>
              <a:rPr lang="en-US" altLang="ko-KR" b="1" dirty="0"/>
              <a:t>touch</a:t>
            </a:r>
            <a:r>
              <a:rPr lang="en-US" altLang="ko-KR" dirty="0"/>
              <a:t>: </a:t>
            </a:r>
            <a:r>
              <a:rPr lang="ko-KR" altLang="en-US" dirty="0"/>
              <a:t>새 파일 생성 또는 파일의 접근</a:t>
            </a:r>
            <a:r>
              <a:rPr lang="en-US" altLang="ko-KR" dirty="0"/>
              <a:t>/</a:t>
            </a:r>
            <a:r>
              <a:rPr lang="ko-KR" altLang="en-US" dirty="0"/>
              <a:t>수정 시간 업데이트　</a:t>
            </a:r>
            <a:endParaRPr lang="en-US" altLang="ko-KR" dirty="0"/>
          </a:p>
          <a:p>
            <a:r>
              <a:rPr lang="en-US" altLang="ko-KR" dirty="0"/>
              <a:t>cp: </a:t>
            </a:r>
            <a:r>
              <a:rPr lang="ko-KR" altLang="en-US" dirty="0"/>
              <a:t>파일 또는 디렉토리 복사</a:t>
            </a:r>
            <a:endParaRPr lang="en-US" altLang="ko-KR" dirty="0"/>
          </a:p>
          <a:p>
            <a:r>
              <a:rPr lang="en-US" altLang="ko-KR" dirty="0"/>
              <a:t>-r / -R: </a:t>
            </a:r>
            <a:r>
              <a:rPr lang="ko-KR" altLang="en-US" dirty="0"/>
              <a:t>디렉토리 재귀적 복사</a:t>
            </a:r>
            <a:endParaRPr lang="en-US" altLang="ko-KR" dirty="0"/>
          </a:p>
          <a:p>
            <a:r>
              <a:rPr lang="en-US" altLang="ko-KR" dirty="0"/>
              <a:t>-f: </a:t>
            </a:r>
            <a:r>
              <a:rPr lang="ko-KR" altLang="en-US" dirty="0"/>
              <a:t>강제 덮어쓰기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en-US" altLang="ko-KR" dirty="0" err="1"/>
              <a:t>i</a:t>
            </a:r>
            <a:r>
              <a:rPr lang="en-US" altLang="ko-KR" dirty="0"/>
              <a:t>: </a:t>
            </a:r>
            <a:r>
              <a:rPr lang="ko-KR" altLang="en-US" dirty="0"/>
              <a:t>덮어쓰기 전 확인</a:t>
            </a:r>
          </a:p>
        </p:txBody>
      </p:sp>
    </p:spTree>
    <p:extLst>
      <p:ext uri="{BB962C8B-B14F-4D97-AF65-F5344CB8AC3E}">
        <p14:creationId xmlns:p14="http://schemas.microsoft.com/office/powerpoint/2010/main" val="3769907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3D71D-54C8-4E35-A8F2-D26A2BF8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구현한거（파일</a:t>
            </a:r>
            <a:r>
              <a:rPr lang="ko-KR" altLang="en-US" dirty="0"/>
              <a:t> 및 디렉토리 관리）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D96477-3ADB-4382-B633-2AD1FC6CA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mv: </a:t>
            </a:r>
            <a:r>
              <a:rPr lang="ko-KR" altLang="en-US" dirty="0"/>
              <a:t>파일 또는 디렉토리 이동 또는 이름 변경</a:t>
            </a:r>
            <a:endParaRPr lang="en-US" altLang="ko-KR" dirty="0"/>
          </a:p>
          <a:p>
            <a:r>
              <a:rPr lang="en-US" altLang="ko-KR" dirty="0"/>
              <a:t>-f: </a:t>
            </a:r>
            <a:r>
              <a:rPr lang="ko-KR" altLang="en-US" dirty="0"/>
              <a:t>강제 덮어쓰기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en-US" altLang="ko-KR" dirty="0" err="1"/>
              <a:t>i</a:t>
            </a:r>
            <a:r>
              <a:rPr lang="en-US" altLang="ko-KR" dirty="0"/>
              <a:t>: </a:t>
            </a:r>
            <a:r>
              <a:rPr lang="ko-KR" altLang="en-US" dirty="0"/>
              <a:t>덮어쓰기 전 확인</a:t>
            </a:r>
            <a:endParaRPr lang="en-US" altLang="ko-KR" dirty="0"/>
          </a:p>
          <a:p>
            <a:r>
              <a:rPr lang="en-US" altLang="ko-KR" dirty="0"/>
              <a:t>rm: </a:t>
            </a:r>
            <a:r>
              <a:rPr lang="ko-KR" altLang="en-US" dirty="0"/>
              <a:t>파일 또는 디렉토리 삭제</a:t>
            </a:r>
            <a:endParaRPr lang="en-US" altLang="ko-KR" dirty="0"/>
          </a:p>
          <a:p>
            <a:r>
              <a:rPr lang="en-US" altLang="ko-KR" dirty="0"/>
              <a:t>-r / -R: </a:t>
            </a:r>
            <a:r>
              <a:rPr lang="ko-KR" altLang="en-US" dirty="0"/>
              <a:t>디렉토리 재귀적 삭제</a:t>
            </a:r>
            <a:endParaRPr lang="en-US" altLang="ko-KR" dirty="0"/>
          </a:p>
          <a:p>
            <a:r>
              <a:rPr lang="en-US" altLang="ko-KR" dirty="0"/>
              <a:t>-f: </a:t>
            </a:r>
            <a:r>
              <a:rPr lang="ko-KR" altLang="en-US" dirty="0"/>
              <a:t>강제 삭제 </a:t>
            </a:r>
            <a:r>
              <a:rPr lang="en-US" altLang="ko-KR" dirty="0"/>
              <a:t>(</a:t>
            </a:r>
            <a:r>
              <a:rPr lang="ko-KR" altLang="en-US" dirty="0"/>
              <a:t>경고 없이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i</a:t>
            </a:r>
            <a:r>
              <a:rPr lang="en-US" altLang="ko-KR" dirty="0"/>
              <a:t>: </a:t>
            </a:r>
            <a:r>
              <a:rPr lang="ko-KR" altLang="en-US" dirty="0"/>
              <a:t>삭제 전 확인</a:t>
            </a:r>
          </a:p>
        </p:txBody>
      </p:sp>
    </p:spTree>
    <p:extLst>
      <p:ext uri="{BB962C8B-B14F-4D97-AF65-F5344CB8AC3E}">
        <p14:creationId xmlns:p14="http://schemas.microsoft.com/office/powerpoint/2010/main" val="3290350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359AC-4447-429D-8E3B-14ADEC5F1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구현한거（파일</a:t>
            </a:r>
            <a:r>
              <a:rPr lang="ko-KR" altLang="en-US" dirty="0"/>
              <a:t> 및 디렉토리 관리）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07352C-F3DC-43C2-99EF-49D175226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cat: </a:t>
            </a:r>
            <a:r>
              <a:rPr lang="ko-KR" altLang="en-US" dirty="0"/>
              <a:t>파일 내용 출력 및 파일 연결</a:t>
            </a:r>
            <a:endParaRPr lang="en-US" altLang="ko-KR" dirty="0"/>
          </a:p>
          <a:p>
            <a:r>
              <a:rPr lang="en-US" altLang="ko-KR" dirty="0"/>
              <a:t>-n: </a:t>
            </a:r>
            <a:r>
              <a:rPr lang="ko-KR" altLang="en-US" dirty="0"/>
              <a:t>줄 번호 출력</a:t>
            </a:r>
            <a:endParaRPr lang="en-US" altLang="ko-KR" dirty="0"/>
          </a:p>
          <a:p>
            <a:r>
              <a:rPr lang="en-US" altLang="ko-KR" b="1" dirty="0"/>
              <a:t>more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en-US" altLang="ko-KR" b="1" dirty="0"/>
              <a:t>less</a:t>
            </a:r>
            <a:r>
              <a:rPr lang="en-US" altLang="ko-KR" dirty="0"/>
              <a:t>: </a:t>
            </a:r>
            <a:r>
              <a:rPr lang="ko-KR" altLang="en-US" dirty="0"/>
              <a:t>파일 내용을 페이지 단위로 출력 </a:t>
            </a:r>
            <a:r>
              <a:rPr lang="en-US" altLang="ko-KR" dirty="0"/>
              <a:t>(</a:t>
            </a:r>
            <a:r>
              <a:rPr lang="ko-KR" altLang="en-US" dirty="0"/>
              <a:t>스크롤 가능</a:t>
            </a:r>
            <a:r>
              <a:rPr lang="en-US" altLang="ko-KR" dirty="0"/>
              <a:t>)</a:t>
            </a:r>
            <a:r>
              <a:rPr lang="ko-KR" altLang="en-US" dirty="0"/>
              <a:t>　</a:t>
            </a:r>
            <a:endParaRPr lang="en-US" altLang="ko-KR" dirty="0"/>
          </a:p>
          <a:p>
            <a:r>
              <a:rPr lang="en-US" altLang="ko-KR" dirty="0"/>
              <a:t>head: </a:t>
            </a:r>
            <a:r>
              <a:rPr lang="ko-KR" altLang="en-US" dirty="0"/>
              <a:t>파일의 처음 </a:t>
            </a:r>
            <a:r>
              <a:rPr lang="en-US" altLang="ko-KR" dirty="0"/>
              <a:t>N</a:t>
            </a:r>
            <a:r>
              <a:rPr lang="ko-KR" altLang="en-US" dirty="0"/>
              <a:t>줄 출력 </a:t>
            </a:r>
            <a:r>
              <a:rPr lang="en-US" altLang="ko-KR" dirty="0"/>
              <a:t>(</a:t>
            </a:r>
            <a:r>
              <a:rPr lang="ko-KR" altLang="en-US" dirty="0"/>
              <a:t>기본 </a:t>
            </a:r>
            <a:r>
              <a:rPr lang="en-US" altLang="ko-KR" dirty="0"/>
              <a:t>10</a:t>
            </a:r>
            <a:r>
              <a:rPr lang="ko-KR" altLang="en-US" dirty="0"/>
              <a:t>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-n NUM: </a:t>
            </a:r>
            <a:r>
              <a:rPr lang="ko-KR" altLang="en-US" dirty="0"/>
              <a:t>처음 </a:t>
            </a:r>
            <a:r>
              <a:rPr lang="en-US" altLang="ko-KR" dirty="0"/>
              <a:t>NUM</a:t>
            </a:r>
            <a:r>
              <a:rPr lang="ko-KR" altLang="en-US" dirty="0"/>
              <a:t>줄 출력</a:t>
            </a:r>
            <a:endParaRPr lang="en-US" altLang="ko-KR" dirty="0"/>
          </a:p>
          <a:p>
            <a:r>
              <a:rPr lang="en-US" altLang="ko-KR" dirty="0"/>
              <a:t>tail: </a:t>
            </a:r>
            <a:r>
              <a:rPr lang="ko-KR" altLang="en-US" dirty="0"/>
              <a:t>파일의 마지막 </a:t>
            </a:r>
            <a:r>
              <a:rPr lang="en-US" altLang="ko-KR" dirty="0"/>
              <a:t>N</a:t>
            </a:r>
            <a:r>
              <a:rPr lang="ko-KR" altLang="en-US" dirty="0"/>
              <a:t>줄 출력 </a:t>
            </a:r>
            <a:r>
              <a:rPr lang="en-US" altLang="ko-KR" dirty="0"/>
              <a:t>(</a:t>
            </a:r>
            <a:r>
              <a:rPr lang="ko-KR" altLang="en-US" dirty="0"/>
              <a:t>기본 </a:t>
            </a:r>
            <a:r>
              <a:rPr lang="en-US" altLang="ko-KR" dirty="0"/>
              <a:t>10</a:t>
            </a:r>
            <a:r>
              <a:rPr lang="ko-KR" altLang="en-US" dirty="0"/>
              <a:t>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-n NUM: </a:t>
            </a:r>
            <a:r>
              <a:rPr lang="ko-KR" altLang="en-US" dirty="0"/>
              <a:t>마지막 </a:t>
            </a:r>
            <a:r>
              <a:rPr lang="en-US" altLang="ko-KR" dirty="0"/>
              <a:t>NUM</a:t>
            </a:r>
            <a:r>
              <a:rPr lang="ko-KR" altLang="en-US" dirty="0"/>
              <a:t>줄 출력</a:t>
            </a:r>
            <a:endParaRPr lang="en-US" altLang="ko-KR" dirty="0"/>
          </a:p>
          <a:p>
            <a:r>
              <a:rPr lang="en-US" altLang="ko-KR" dirty="0"/>
              <a:t>-f: </a:t>
            </a:r>
            <a:r>
              <a:rPr lang="ko-KR" altLang="en-US" dirty="0"/>
              <a:t>파일 내용이 추가될 때 실시간으로 출력 </a:t>
            </a:r>
            <a:r>
              <a:rPr lang="en-US" altLang="ko-KR" dirty="0"/>
              <a:t>(</a:t>
            </a:r>
            <a:r>
              <a:rPr lang="ko-KR" altLang="en-US" dirty="0"/>
              <a:t>로그 파일 모니터링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128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E1E09-3E48-4617-9F79-FF1A140F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구현한거（파일</a:t>
            </a:r>
            <a:r>
              <a:rPr lang="ko-KR" altLang="en-US" dirty="0"/>
              <a:t> 및 디렉토리 관리）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0E0535-40E8-4DFE-A4D2-64F7868E6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find: </a:t>
            </a:r>
            <a:r>
              <a:rPr lang="ko-KR" altLang="en-US" dirty="0"/>
              <a:t>파일 또는 디렉토리 검색</a:t>
            </a:r>
            <a:endParaRPr lang="en-US" altLang="ko-KR" dirty="0"/>
          </a:p>
          <a:p>
            <a:r>
              <a:rPr lang="en-US" altLang="ko-KR" dirty="0"/>
              <a:t>-name PATTERN: </a:t>
            </a:r>
            <a:r>
              <a:rPr lang="ko-KR" altLang="en-US" dirty="0"/>
              <a:t>이름으로 검색</a:t>
            </a:r>
            <a:endParaRPr lang="en-US" altLang="ko-KR" dirty="0"/>
          </a:p>
          <a:p>
            <a:r>
              <a:rPr lang="en-US" altLang="ko-KR" dirty="0"/>
              <a:t>-type </a:t>
            </a:r>
            <a:r>
              <a:rPr lang="en-US" altLang="ko-KR" dirty="0" err="1"/>
              <a:t>TYPE</a:t>
            </a:r>
            <a:r>
              <a:rPr lang="en-US" altLang="ko-KR" dirty="0"/>
              <a:t>: </a:t>
            </a:r>
            <a:r>
              <a:rPr lang="ko-KR" altLang="en-US" dirty="0"/>
              <a:t>파일 종류 </a:t>
            </a:r>
            <a:r>
              <a:rPr lang="en-US" altLang="ko-KR" dirty="0"/>
              <a:t>(d: </a:t>
            </a:r>
            <a:r>
              <a:rPr lang="ko-KR" altLang="en-US" dirty="0"/>
              <a:t>디렉토리</a:t>
            </a:r>
            <a:r>
              <a:rPr lang="en-US" altLang="ko-KR" dirty="0"/>
              <a:t>, f: </a:t>
            </a:r>
            <a:r>
              <a:rPr lang="ko-KR" altLang="en-US" dirty="0"/>
              <a:t>파일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-size N[</a:t>
            </a:r>
            <a:r>
              <a:rPr lang="en-US" altLang="ko-KR" dirty="0" err="1"/>
              <a:t>cwbkMG</a:t>
            </a:r>
            <a:r>
              <a:rPr lang="en-US" altLang="ko-KR" dirty="0"/>
              <a:t>]: </a:t>
            </a:r>
            <a:r>
              <a:rPr lang="ko-KR" altLang="en-US" dirty="0"/>
              <a:t>크기로 검색　</a:t>
            </a:r>
            <a:endParaRPr lang="en-US" altLang="ko-KR" dirty="0"/>
          </a:p>
          <a:p>
            <a:r>
              <a:rPr lang="en-US" altLang="ko-KR" dirty="0"/>
              <a:t>grep: </a:t>
            </a:r>
            <a:r>
              <a:rPr lang="ko-KR" altLang="en-US" dirty="0"/>
              <a:t>파일 내용에서 패턴 검색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en-US" altLang="ko-KR" dirty="0" err="1"/>
              <a:t>i</a:t>
            </a:r>
            <a:r>
              <a:rPr lang="en-US" altLang="ko-KR" dirty="0"/>
              <a:t>: </a:t>
            </a:r>
            <a:r>
              <a:rPr lang="ko-KR" altLang="en-US" dirty="0"/>
              <a:t>대소문자 무시</a:t>
            </a:r>
            <a:endParaRPr lang="en-US" altLang="ko-KR" dirty="0"/>
          </a:p>
          <a:p>
            <a:r>
              <a:rPr lang="en-US" altLang="ko-KR" dirty="0"/>
              <a:t>-r: </a:t>
            </a:r>
            <a:r>
              <a:rPr lang="ko-KR" altLang="en-US" dirty="0"/>
              <a:t>하위 디렉토리 재귀적 검색</a:t>
            </a:r>
            <a:endParaRPr lang="en-US" altLang="ko-KR" dirty="0"/>
          </a:p>
          <a:p>
            <a:r>
              <a:rPr lang="en-US" altLang="ko-KR" dirty="0"/>
              <a:t>-l: </a:t>
            </a:r>
            <a:r>
              <a:rPr lang="ko-KR" altLang="en-US" dirty="0"/>
              <a:t>패턴이 포함된 파일 이름만 출력</a:t>
            </a:r>
            <a:endParaRPr lang="en-US" altLang="ko-KR" dirty="0"/>
          </a:p>
          <a:p>
            <a:r>
              <a:rPr lang="en-US" altLang="ko-KR" dirty="0"/>
              <a:t>-v: </a:t>
            </a:r>
            <a:r>
              <a:rPr lang="ko-KR" altLang="en-US" dirty="0"/>
              <a:t>패턴이 포함되지 않은 줄 출력</a:t>
            </a:r>
          </a:p>
        </p:txBody>
      </p:sp>
    </p:spTree>
    <p:extLst>
      <p:ext uri="{BB962C8B-B14F-4D97-AF65-F5344CB8AC3E}">
        <p14:creationId xmlns:p14="http://schemas.microsoft.com/office/powerpoint/2010/main" val="1013696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F84DAC-64BE-4FD9-B168-2ADA9A5F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구현한거（파일</a:t>
            </a:r>
            <a:r>
              <a:rPr lang="ko-KR" altLang="en-US" dirty="0"/>
              <a:t> 및 디렉토리 관리）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E6F05C-1B91-47C1-8DAC-FA177B536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/>
              <a:t>chmod</a:t>
            </a:r>
            <a:r>
              <a:rPr lang="en-US" altLang="ko-KR" dirty="0"/>
              <a:t>: </a:t>
            </a:r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디렉토리 권한 변경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chmod</a:t>
            </a:r>
            <a:r>
              <a:rPr lang="en-US" altLang="ko-KR" dirty="0"/>
              <a:t> 755 file.sh)</a:t>
            </a:r>
          </a:p>
          <a:p>
            <a:r>
              <a:rPr lang="ko-KR" altLang="en-US" dirty="0"/>
              <a:t>표기법 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 err="1"/>
              <a:t>심볼릭</a:t>
            </a:r>
            <a:r>
              <a:rPr lang="en-US" altLang="ko-KR" dirty="0"/>
              <a:t>) </a:t>
            </a:r>
            <a:r>
              <a:rPr lang="ko-KR" altLang="en-US" dirty="0"/>
              <a:t>지원</a:t>
            </a:r>
          </a:p>
          <a:p>
            <a:r>
              <a:rPr lang="en-US" altLang="ko-KR" b="1" dirty="0" err="1"/>
              <a:t>chown</a:t>
            </a:r>
            <a:r>
              <a:rPr lang="en-US" altLang="ko-KR" dirty="0"/>
              <a:t>: </a:t>
            </a:r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디렉토리 소유자 변경 </a:t>
            </a:r>
            <a:r>
              <a:rPr lang="en-US" altLang="ko-KR" dirty="0"/>
              <a:t>(</a:t>
            </a:r>
            <a:r>
              <a:rPr lang="ko-KR" altLang="en-US" dirty="0"/>
              <a:t>루트 권한 필요</a:t>
            </a:r>
            <a:r>
              <a:rPr lang="en-US" altLang="ko-KR" dirty="0"/>
              <a:t>)</a:t>
            </a:r>
            <a:r>
              <a:rPr lang="ko-KR" altLang="en-US" dirty="0"/>
              <a:t>　</a:t>
            </a:r>
            <a:endParaRPr lang="en-US" altLang="ko-KR" dirty="0"/>
          </a:p>
          <a:p>
            <a:r>
              <a:rPr lang="en-US" altLang="ko-KR" b="1" dirty="0"/>
              <a:t>diff</a:t>
            </a:r>
            <a:r>
              <a:rPr lang="en-US" altLang="ko-KR" dirty="0"/>
              <a:t>: </a:t>
            </a:r>
            <a:r>
              <a:rPr lang="ko-KR" altLang="en-US" dirty="0"/>
              <a:t>두 파일의 차이점 비교</a:t>
            </a:r>
          </a:p>
        </p:txBody>
      </p:sp>
    </p:spTree>
    <p:extLst>
      <p:ext uri="{BB962C8B-B14F-4D97-AF65-F5344CB8AC3E}">
        <p14:creationId xmlns:p14="http://schemas.microsoft.com/office/powerpoint/2010/main" val="1297818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7B44D-547B-46F0-AD37-8C627F1F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구현한것（시스템</a:t>
            </a:r>
            <a:r>
              <a:rPr lang="ko-KR" altLang="en-US" dirty="0"/>
              <a:t> 및 프로세스 관리）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6F6619-A345-4C1E-AF9D-7F5161088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ps</a:t>
            </a:r>
            <a:r>
              <a:rPr lang="en-US" altLang="ko-KR" dirty="0"/>
              <a:t>: </a:t>
            </a:r>
            <a:r>
              <a:rPr lang="ko-KR" altLang="en-US" dirty="0"/>
              <a:t>현재 실행 중인 프로세스 목록 출력</a:t>
            </a:r>
            <a:endParaRPr lang="en-US" altLang="ko-KR" dirty="0"/>
          </a:p>
          <a:p>
            <a:r>
              <a:rPr lang="en-US" altLang="ko-KR" dirty="0"/>
              <a:t>-aux: </a:t>
            </a:r>
            <a:r>
              <a:rPr lang="ko-KR" altLang="en-US" dirty="0"/>
              <a:t>모든 사용자 프로세스 상세 정보　</a:t>
            </a:r>
            <a:endParaRPr lang="en-US" altLang="ko-KR" dirty="0"/>
          </a:p>
          <a:p>
            <a:r>
              <a:rPr lang="en-US" altLang="ko-KR" dirty="0"/>
              <a:t>kill: </a:t>
            </a:r>
            <a:r>
              <a:rPr lang="ko-KR" altLang="en-US" dirty="0"/>
              <a:t>프로세스 종료 </a:t>
            </a:r>
            <a:r>
              <a:rPr lang="en-US" altLang="ko-KR" dirty="0"/>
              <a:t>(PID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-SIGTERM: </a:t>
            </a:r>
            <a:r>
              <a:rPr lang="ko-KR" altLang="en-US" dirty="0"/>
              <a:t>정상 종료 요청 </a:t>
            </a:r>
            <a:r>
              <a:rPr lang="en-US" altLang="ko-KR" dirty="0"/>
              <a:t>(</a:t>
            </a:r>
            <a:r>
              <a:rPr lang="ko-KR" altLang="en-US" dirty="0"/>
              <a:t>기본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-SIGKILL: </a:t>
            </a:r>
            <a:r>
              <a:rPr lang="ko-KR" altLang="en-US" dirty="0"/>
              <a:t>강제 종료　</a:t>
            </a:r>
            <a:endParaRPr lang="en-US" altLang="ko-KR" dirty="0"/>
          </a:p>
          <a:p>
            <a:r>
              <a:rPr lang="en-US" altLang="ko-KR" b="1" dirty="0"/>
              <a:t>top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간략화</a:t>
            </a:r>
            <a:r>
              <a:rPr lang="en-US" altLang="ko-KR" dirty="0"/>
              <a:t>): </a:t>
            </a:r>
            <a:r>
              <a:rPr lang="ko-KR" altLang="en-US" dirty="0"/>
              <a:t>실시간 프로세스 모니터링 </a:t>
            </a:r>
            <a:r>
              <a:rPr lang="en-US" altLang="ko-KR" dirty="0"/>
              <a:t>(CPU, </a:t>
            </a:r>
            <a:r>
              <a:rPr lang="ko-KR" altLang="en-US" dirty="0"/>
              <a:t>메모리 사용량 등</a:t>
            </a:r>
            <a:r>
              <a:rPr lang="en-US" altLang="ko-KR" dirty="0"/>
              <a:t>)</a:t>
            </a:r>
            <a:r>
              <a:rPr lang="ko-KR" altLang="en-US" dirty="0"/>
              <a:t>　</a:t>
            </a:r>
            <a:endParaRPr lang="en-US" altLang="ko-KR" dirty="0"/>
          </a:p>
          <a:p>
            <a:r>
              <a:rPr lang="en-US" altLang="ko-KR" b="1" dirty="0"/>
              <a:t>free</a:t>
            </a:r>
            <a:r>
              <a:rPr lang="en-US" altLang="ko-KR" dirty="0"/>
              <a:t>: </a:t>
            </a:r>
            <a:r>
              <a:rPr lang="ko-KR" altLang="en-US" dirty="0"/>
              <a:t>메모리 사용량 정보 출력</a:t>
            </a:r>
          </a:p>
        </p:txBody>
      </p:sp>
    </p:spTree>
    <p:extLst>
      <p:ext uri="{BB962C8B-B14F-4D97-AF65-F5344CB8AC3E}">
        <p14:creationId xmlns:p14="http://schemas.microsoft.com/office/powerpoint/2010/main" val="3948293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21FDB-BADE-4CDE-A1C3-7818681C4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구현한것（시스템</a:t>
            </a:r>
            <a:r>
              <a:rPr lang="ko-KR" altLang="en-US" dirty="0"/>
              <a:t> 및 프로세스 관리）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6F5DAF-6F93-4815-87E7-636241835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df: </a:t>
            </a:r>
            <a:r>
              <a:rPr lang="ko-KR" altLang="en-US" dirty="0"/>
              <a:t>디스크 공간 사용량 정보 출력</a:t>
            </a:r>
            <a:endParaRPr lang="en-US" altLang="ko-KR" dirty="0"/>
          </a:p>
          <a:p>
            <a:r>
              <a:rPr lang="en-US" altLang="ko-KR" dirty="0"/>
              <a:t>-h: </a:t>
            </a:r>
            <a:r>
              <a:rPr lang="ko-KR" altLang="en-US" dirty="0"/>
              <a:t>사람이 읽기 쉬운 형식　</a:t>
            </a:r>
            <a:endParaRPr lang="en-US" altLang="ko-KR" dirty="0"/>
          </a:p>
          <a:p>
            <a:r>
              <a:rPr lang="en-US" altLang="ko-KR" dirty="0"/>
              <a:t>du: </a:t>
            </a:r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디렉토리의 디스크 사용량 출력</a:t>
            </a:r>
            <a:endParaRPr lang="en-US" altLang="ko-KR" dirty="0"/>
          </a:p>
          <a:p>
            <a:r>
              <a:rPr lang="en-US" altLang="ko-KR" dirty="0"/>
              <a:t>-h: </a:t>
            </a:r>
            <a:r>
              <a:rPr lang="ko-KR" altLang="en-US" dirty="0"/>
              <a:t>사람이 읽기 쉬운 형식</a:t>
            </a:r>
            <a:endParaRPr lang="en-US" altLang="ko-KR" dirty="0"/>
          </a:p>
          <a:p>
            <a:r>
              <a:rPr lang="en-US" altLang="ko-KR" dirty="0"/>
              <a:t>-s: </a:t>
            </a:r>
            <a:r>
              <a:rPr lang="ko-KR" altLang="en-US" dirty="0"/>
              <a:t>총 사용량만 출력　</a:t>
            </a:r>
            <a:endParaRPr lang="en-US" altLang="ko-KR" dirty="0"/>
          </a:p>
          <a:p>
            <a:r>
              <a:rPr lang="en-US" altLang="ko-KR" dirty="0" err="1"/>
              <a:t>uname</a:t>
            </a:r>
            <a:r>
              <a:rPr lang="en-US" altLang="ko-KR" dirty="0"/>
              <a:t>: </a:t>
            </a:r>
            <a:r>
              <a:rPr lang="ko-KR" altLang="en-US" dirty="0"/>
              <a:t>시스템 정보 출력</a:t>
            </a:r>
            <a:endParaRPr lang="en-US" altLang="ko-KR" dirty="0"/>
          </a:p>
          <a:p>
            <a:r>
              <a:rPr lang="en-US" altLang="ko-KR" dirty="0"/>
              <a:t>-a: </a:t>
            </a:r>
            <a:r>
              <a:rPr lang="ko-KR" altLang="en-US" dirty="0"/>
              <a:t>모든 시스템 정보　</a:t>
            </a:r>
            <a:endParaRPr lang="en-US" altLang="ko-KR" dirty="0"/>
          </a:p>
          <a:p>
            <a:r>
              <a:rPr lang="ko-KR" altLang="en-US" dirty="0"/>
              <a:t>등등．．</a:t>
            </a:r>
          </a:p>
        </p:txBody>
      </p:sp>
    </p:spTree>
    <p:extLst>
      <p:ext uri="{BB962C8B-B14F-4D97-AF65-F5344CB8AC3E}">
        <p14:creationId xmlns:p14="http://schemas.microsoft.com/office/powerpoint/2010/main" val="4171075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0EC4C-FA1D-4096-B87C-7ACF24DC6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D008F0-ECD1-4308-8122-08ABF05BB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B40D55-B1E0-4C76-B5DF-B312DFDB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875" y="1657346"/>
            <a:ext cx="6605738" cy="478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7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51615-2F05-4430-9F13-6ED0E79A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dirty="0"/>
              <a:t>1</a:t>
            </a:r>
            <a:r>
              <a:rPr lang="ko-KR" altLang="en-US" dirty="0"/>
              <a:t>주차</a:t>
            </a:r>
          </a:p>
        </p:txBody>
      </p:sp>
      <p:sp>
        <p:nvSpPr>
          <p:cNvPr id="14339" name="내용 개체 틀 2">
            <a:extLst>
              <a:ext uri="{FF2B5EF4-FFF2-40B4-BE49-F238E27FC236}">
                <a16:creationId xmlns:a16="http://schemas.microsoft.com/office/drawing/2014/main" id="{BB1E5894-94F7-45DF-ADBF-8BF51358F6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340" name="그림 3">
            <a:extLst>
              <a:ext uri="{FF2B5EF4-FFF2-40B4-BE49-F238E27FC236}">
                <a16:creationId xmlns:a16="http://schemas.microsoft.com/office/drawing/2014/main" id="{EF5363AA-6FA3-411C-9090-CB2355F6C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3429000"/>
            <a:ext cx="5935662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그림 4">
            <a:extLst>
              <a:ext uri="{FF2B5EF4-FFF2-40B4-BE49-F238E27FC236}">
                <a16:creationId xmlns:a16="http://schemas.microsoft.com/office/drawing/2014/main" id="{2E3D82FF-C112-4645-83E5-E91D1CC52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939800"/>
            <a:ext cx="6451600" cy="316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82C18-C246-41E9-A3AF-C9B21F99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dirty="0"/>
              <a:t>2</a:t>
            </a:r>
            <a:r>
              <a:rPr lang="ko-KR" altLang="en-US" dirty="0"/>
              <a:t>주차</a:t>
            </a:r>
          </a:p>
        </p:txBody>
      </p:sp>
      <p:sp>
        <p:nvSpPr>
          <p:cNvPr id="15363" name="내용 개체 틀 2">
            <a:extLst>
              <a:ext uri="{FF2B5EF4-FFF2-40B4-BE49-F238E27FC236}">
                <a16:creationId xmlns:a16="http://schemas.microsoft.com/office/drawing/2014/main" id="{393150CB-64B9-4CA6-9823-A4D64AA28D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50975" y="2016125"/>
            <a:ext cx="3579829" cy="3449638"/>
          </a:xfrm>
        </p:spPr>
        <p:txBody>
          <a:bodyPr/>
          <a:lstStyle/>
          <a:p>
            <a:r>
              <a:rPr lang="ko-KR" altLang="en-US" dirty="0"/>
              <a:t>새벽에 정리해서 날짜가 넘어 가서 수업 시간 전에 정리됨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A31867-7603-42E7-9B9A-CB359DBF1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5" y="3429000"/>
            <a:ext cx="6404812" cy="31940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AB6E8A5-F0A9-4B9A-8B53-12CA2AD4E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804" y="670388"/>
            <a:ext cx="6968691" cy="342805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ECDFB8-13D8-4500-953E-4DA7D07D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dirty="0"/>
              <a:t>3</a:t>
            </a:r>
            <a:r>
              <a:rPr lang="ko-KR" altLang="en-US" dirty="0"/>
              <a:t>주차</a:t>
            </a:r>
          </a:p>
        </p:txBody>
      </p:sp>
      <p:sp>
        <p:nvSpPr>
          <p:cNvPr id="16387" name="내용 개체 틀 2">
            <a:extLst>
              <a:ext uri="{FF2B5EF4-FFF2-40B4-BE49-F238E27FC236}">
                <a16:creationId xmlns:a16="http://schemas.microsoft.com/office/drawing/2014/main" id="{687CED48-260F-42E4-A587-CC1698E07F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491EE4-3F8B-49A4-8443-98F7FAFC9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62" y="3292344"/>
            <a:ext cx="6391175" cy="31672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117660-0094-43E0-B2C9-6D8CFCB90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2" y="804863"/>
            <a:ext cx="6713131" cy="32479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E697A-EC6D-4696-8D3C-3C5501434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dirty="0"/>
              <a:t>4</a:t>
            </a:r>
            <a:r>
              <a:rPr lang="ko-KR" altLang="en-US" dirty="0"/>
              <a:t>주차 </a:t>
            </a:r>
          </a:p>
        </p:txBody>
      </p:sp>
      <p:sp>
        <p:nvSpPr>
          <p:cNvPr id="17411" name="내용 개체 틀 2">
            <a:extLst>
              <a:ext uri="{FF2B5EF4-FFF2-40B4-BE49-F238E27FC236}">
                <a16:creationId xmlns:a16="http://schemas.microsoft.com/office/drawing/2014/main" id="{4DFE8136-A9F5-4687-A7DB-0D9FE4377D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9DF61B-FE3B-462D-AE6C-82D7831DD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32" y="3542097"/>
            <a:ext cx="6178031" cy="30326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ACD4A8-6267-4547-BDBD-7777DF6A7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753" y="804863"/>
            <a:ext cx="7238198" cy="35568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6DD113-0FC6-4311-9189-653CDB586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dirty="0"/>
              <a:t>5</a:t>
            </a:r>
            <a:r>
              <a:rPr lang="ko-KR" altLang="en-US" dirty="0"/>
              <a:t>주차</a:t>
            </a:r>
          </a:p>
        </p:txBody>
      </p:sp>
      <p:sp>
        <p:nvSpPr>
          <p:cNvPr id="18435" name="내용 개체 틀 2">
            <a:extLst>
              <a:ext uri="{FF2B5EF4-FFF2-40B4-BE49-F238E27FC236}">
                <a16:creationId xmlns:a16="http://schemas.microsoft.com/office/drawing/2014/main" id="{93C20221-D576-4C75-8D3A-B12862F55F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701D29-6BF8-4FF5-9FBD-A3198B826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34" y="3519243"/>
            <a:ext cx="6362299" cy="31330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5667E9-CC20-46A5-8633-C2731BF93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419" y="603864"/>
            <a:ext cx="7218947" cy="35586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C3C537-5751-4EB8-AA54-A4B9A0F05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dirty="0"/>
              <a:t>6</a:t>
            </a:r>
            <a:r>
              <a:rPr lang="ko-KR" altLang="en-US" dirty="0"/>
              <a:t>주차</a:t>
            </a:r>
          </a:p>
        </p:txBody>
      </p:sp>
      <p:sp>
        <p:nvSpPr>
          <p:cNvPr id="19459" name="내용 개체 틀 2">
            <a:extLst>
              <a:ext uri="{FF2B5EF4-FFF2-40B4-BE49-F238E27FC236}">
                <a16:creationId xmlns:a16="http://schemas.microsoft.com/office/drawing/2014/main" id="{624300C2-C398-4A97-87FE-8CAFCEAAEE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CDF984-2340-406A-AAF5-CE54B839F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56" y="3429000"/>
            <a:ext cx="6096000" cy="30209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EF277D1-402F-47D2-8623-A26234D20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623" y="928212"/>
            <a:ext cx="6896746" cy="34267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TM10001114[[fn=갤러리]]</Template>
  <TotalTime>1367</TotalTime>
  <Words>1010</Words>
  <Application>Microsoft Office PowerPoint</Application>
  <PresentationFormat>와이드스크린</PresentationFormat>
  <Paragraphs>133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Arial Unicode MS</vt:lpstr>
      <vt:lpstr>Fira Code</vt:lpstr>
      <vt:lpstr>맑은 고딕</vt:lpstr>
      <vt:lpstr>Arial</vt:lpstr>
      <vt:lpstr>Gill Sans MT</vt:lpstr>
      <vt:lpstr>갤러리</vt:lpstr>
      <vt:lpstr>시스템 프로그래밍 발표</vt:lpstr>
      <vt:lpstr>깃허브 주소</vt:lpstr>
      <vt:lpstr>전체 </vt:lpstr>
      <vt:lpstr>1주차</vt:lpstr>
      <vt:lpstr>2주차</vt:lpstr>
      <vt:lpstr>3주차</vt:lpstr>
      <vt:lpstr>4주차 </vt:lpstr>
      <vt:lpstr>5주차</vt:lpstr>
      <vt:lpstr>6주차</vt:lpstr>
      <vt:lpstr>7주차 </vt:lpstr>
      <vt:lpstr>8주차</vt:lpstr>
      <vt:lpstr>9주차</vt:lpstr>
      <vt:lpstr>10주차</vt:lpstr>
      <vt:lpstr>11주차</vt:lpstr>
      <vt:lpstr>깃허브 점수 14.3점입니다</vt:lpstr>
      <vt:lpstr>코드 설명(ifconfig) </vt:lpstr>
      <vt:lpstr>ifconfig 프로그램 전체 흐름</vt:lpstr>
      <vt:lpstr>3줄 요약</vt:lpstr>
      <vt:lpstr>실행</vt:lpstr>
      <vt:lpstr>총 점수 29.3입니다</vt:lpstr>
      <vt:lpstr>구현한거（파일 및 디렉토리 관리）</vt:lpstr>
      <vt:lpstr>구현한거（파일 및 디렉토리 관리）</vt:lpstr>
      <vt:lpstr>구현한거（파일 및 디렉토리 관리）　</vt:lpstr>
      <vt:lpstr>구현한거（파일 및 디렉토리 관리）</vt:lpstr>
      <vt:lpstr>구현한거（파일 및 디렉토리 관리）</vt:lpstr>
      <vt:lpstr>구현한거（파일 및 디렉토리 관리）</vt:lpstr>
      <vt:lpstr>구현한것（시스템 및 프로세스 관리）</vt:lpstr>
      <vt:lpstr>구현한것（시스템 및 프로세스 관리）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시스템 프로그래밍 발표</dc:title>
  <dc:creator>정원히</dc:creator>
  <cp:lastModifiedBy>정원히</cp:lastModifiedBy>
  <cp:revision>29</cp:revision>
  <dcterms:created xsi:type="dcterms:W3CDTF">2025-06-11T05:07:38Z</dcterms:created>
  <dcterms:modified xsi:type="dcterms:W3CDTF">2025-06-12T17:19:30Z</dcterms:modified>
</cp:coreProperties>
</file>